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18"/>
    <p:restoredTop sz="94611"/>
  </p:normalViewPr>
  <p:slideViewPr>
    <p:cSldViewPr snapToGrid="0" snapToObjects="1">
      <p:cViewPr varScale="1">
        <p:scale>
          <a:sx n="107" d="100"/>
          <a:sy n="107" d="100"/>
        </p:scale>
        <p:origin x="190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D00C6262-1FFA-BB4D-8EE8-694DBF3EA1D7}"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393B2-4CCF-D748-9DD4-B372A1D92D81}" type="slidenum">
              <a:rPr lang="en-US" smtClean="0"/>
              <a:t>‹#›</a:t>
            </a:fld>
            <a:endParaRPr lang="en-US"/>
          </a:p>
        </p:txBody>
      </p:sp>
    </p:spTree>
    <p:extLst>
      <p:ext uri="{BB962C8B-B14F-4D97-AF65-F5344CB8AC3E}">
        <p14:creationId xmlns:p14="http://schemas.microsoft.com/office/powerpoint/2010/main" val="2567024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00C6262-1FFA-BB4D-8EE8-694DBF3EA1D7}"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393B2-4CCF-D748-9DD4-B372A1D92D81}" type="slidenum">
              <a:rPr lang="en-US" smtClean="0"/>
              <a:t>‹#›</a:t>
            </a:fld>
            <a:endParaRPr lang="en-US"/>
          </a:p>
        </p:txBody>
      </p:sp>
    </p:spTree>
    <p:extLst>
      <p:ext uri="{BB962C8B-B14F-4D97-AF65-F5344CB8AC3E}">
        <p14:creationId xmlns:p14="http://schemas.microsoft.com/office/powerpoint/2010/main" val="3151751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00C6262-1FFA-BB4D-8EE8-694DBF3EA1D7}"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393B2-4CCF-D748-9DD4-B372A1D92D81}" type="slidenum">
              <a:rPr lang="en-US" smtClean="0"/>
              <a:t>‹#›</a:t>
            </a:fld>
            <a:endParaRPr lang="en-US"/>
          </a:p>
        </p:txBody>
      </p:sp>
    </p:spTree>
    <p:extLst>
      <p:ext uri="{BB962C8B-B14F-4D97-AF65-F5344CB8AC3E}">
        <p14:creationId xmlns:p14="http://schemas.microsoft.com/office/powerpoint/2010/main" val="1530420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00C6262-1FFA-BB4D-8EE8-694DBF3EA1D7}"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393B2-4CCF-D748-9DD4-B372A1D92D81}" type="slidenum">
              <a:rPr lang="en-US" smtClean="0"/>
              <a:t>‹#›</a:t>
            </a:fld>
            <a:endParaRPr lang="en-US"/>
          </a:p>
        </p:txBody>
      </p:sp>
    </p:spTree>
    <p:extLst>
      <p:ext uri="{BB962C8B-B14F-4D97-AF65-F5344CB8AC3E}">
        <p14:creationId xmlns:p14="http://schemas.microsoft.com/office/powerpoint/2010/main" val="1673981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00C6262-1FFA-BB4D-8EE8-694DBF3EA1D7}"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393B2-4CCF-D748-9DD4-B372A1D92D81}" type="slidenum">
              <a:rPr lang="en-US" smtClean="0"/>
              <a:t>‹#›</a:t>
            </a:fld>
            <a:endParaRPr lang="en-US"/>
          </a:p>
        </p:txBody>
      </p:sp>
    </p:spTree>
    <p:extLst>
      <p:ext uri="{BB962C8B-B14F-4D97-AF65-F5344CB8AC3E}">
        <p14:creationId xmlns:p14="http://schemas.microsoft.com/office/powerpoint/2010/main" val="691207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00C6262-1FFA-BB4D-8EE8-694DBF3EA1D7}" type="datetimeFigureOut">
              <a:rPr lang="en-US" smtClean="0"/>
              <a:t>3/19/2023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5393B2-4CCF-D748-9DD4-B372A1D92D81}" type="slidenum">
              <a:rPr lang="en-US" smtClean="0"/>
              <a:t>‹#›</a:t>
            </a:fld>
            <a:endParaRPr lang="en-US"/>
          </a:p>
        </p:txBody>
      </p:sp>
    </p:spTree>
    <p:extLst>
      <p:ext uri="{BB962C8B-B14F-4D97-AF65-F5344CB8AC3E}">
        <p14:creationId xmlns:p14="http://schemas.microsoft.com/office/powerpoint/2010/main" val="3661493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00C6262-1FFA-BB4D-8EE8-694DBF3EA1D7}" type="datetimeFigureOut">
              <a:rPr lang="en-US" smtClean="0"/>
              <a:t>3/19/2023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5393B2-4CCF-D748-9DD4-B372A1D92D81}" type="slidenum">
              <a:rPr lang="en-US" smtClean="0"/>
              <a:t>‹#›</a:t>
            </a:fld>
            <a:endParaRPr lang="en-US"/>
          </a:p>
        </p:txBody>
      </p:sp>
    </p:spTree>
    <p:extLst>
      <p:ext uri="{BB962C8B-B14F-4D97-AF65-F5344CB8AC3E}">
        <p14:creationId xmlns:p14="http://schemas.microsoft.com/office/powerpoint/2010/main" val="63049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00C6262-1FFA-BB4D-8EE8-694DBF3EA1D7}" type="datetimeFigureOut">
              <a:rPr lang="en-US" smtClean="0"/>
              <a:t>3/19/2023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5393B2-4CCF-D748-9DD4-B372A1D92D81}" type="slidenum">
              <a:rPr lang="en-US" smtClean="0"/>
              <a:t>‹#›</a:t>
            </a:fld>
            <a:endParaRPr lang="en-US"/>
          </a:p>
        </p:txBody>
      </p:sp>
    </p:spTree>
    <p:extLst>
      <p:ext uri="{BB962C8B-B14F-4D97-AF65-F5344CB8AC3E}">
        <p14:creationId xmlns:p14="http://schemas.microsoft.com/office/powerpoint/2010/main" val="3376274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C6262-1FFA-BB4D-8EE8-694DBF3EA1D7}" type="datetimeFigureOut">
              <a:rPr lang="en-US" smtClean="0"/>
              <a:t>3/19/2023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5393B2-4CCF-D748-9DD4-B372A1D92D81}" type="slidenum">
              <a:rPr lang="en-US" smtClean="0"/>
              <a:t>‹#›</a:t>
            </a:fld>
            <a:endParaRPr lang="en-US"/>
          </a:p>
        </p:txBody>
      </p:sp>
    </p:spTree>
    <p:extLst>
      <p:ext uri="{BB962C8B-B14F-4D97-AF65-F5344CB8AC3E}">
        <p14:creationId xmlns:p14="http://schemas.microsoft.com/office/powerpoint/2010/main" val="86360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D00C6262-1FFA-BB4D-8EE8-694DBF3EA1D7}" type="datetimeFigureOut">
              <a:rPr lang="en-US" smtClean="0"/>
              <a:t>3/19/2023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5393B2-4CCF-D748-9DD4-B372A1D92D81}" type="slidenum">
              <a:rPr lang="en-US" smtClean="0"/>
              <a:t>‹#›</a:t>
            </a:fld>
            <a:endParaRPr lang="en-US"/>
          </a:p>
        </p:txBody>
      </p:sp>
    </p:spTree>
    <p:extLst>
      <p:ext uri="{BB962C8B-B14F-4D97-AF65-F5344CB8AC3E}">
        <p14:creationId xmlns:p14="http://schemas.microsoft.com/office/powerpoint/2010/main" val="1162344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D00C6262-1FFA-BB4D-8EE8-694DBF3EA1D7}" type="datetimeFigureOut">
              <a:rPr lang="en-US" smtClean="0"/>
              <a:t>3/19/2023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5393B2-4CCF-D748-9DD4-B372A1D92D81}" type="slidenum">
              <a:rPr lang="en-US" smtClean="0"/>
              <a:t>‹#›</a:t>
            </a:fld>
            <a:endParaRPr lang="en-US"/>
          </a:p>
        </p:txBody>
      </p:sp>
    </p:spTree>
    <p:extLst>
      <p:ext uri="{BB962C8B-B14F-4D97-AF65-F5344CB8AC3E}">
        <p14:creationId xmlns:p14="http://schemas.microsoft.com/office/powerpoint/2010/main" val="4109831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C6262-1FFA-BB4D-8EE8-694DBF3EA1D7}" type="datetimeFigureOut">
              <a:rPr lang="en-US" smtClean="0"/>
              <a:t>3/19/2023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393B2-4CCF-D748-9DD4-B372A1D92D81}" type="slidenum">
              <a:rPr lang="en-US" smtClean="0"/>
              <a:t>‹#›</a:t>
            </a:fld>
            <a:endParaRPr lang="en-US"/>
          </a:p>
        </p:txBody>
      </p:sp>
    </p:spTree>
    <p:extLst>
      <p:ext uri="{BB962C8B-B14F-4D97-AF65-F5344CB8AC3E}">
        <p14:creationId xmlns:p14="http://schemas.microsoft.com/office/powerpoint/2010/main" val="15462125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mailto:montythecat98@gmail.com"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a:extLst>
              <a:ext uri="{FF2B5EF4-FFF2-40B4-BE49-F238E27FC236}">
                <a16:creationId xmlns:a16="http://schemas.microsoft.com/office/drawing/2014/main" id="{A733D7A3-A216-1741-A8D7-0C4BFF65EF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944" y="115613"/>
            <a:ext cx="2581839" cy="1264961"/>
          </a:xfrm>
          <a:prstGeom prst="rect">
            <a:avLst/>
          </a:prstGeom>
        </p:spPr>
      </p:pic>
      <p:sp>
        <p:nvSpPr>
          <p:cNvPr id="2" name="Rectangle 1">
            <a:extLst>
              <a:ext uri="{FF2B5EF4-FFF2-40B4-BE49-F238E27FC236}">
                <a16:creationId xmlns:a16="http://schemas.microsoft.com/office/drawing/2014/main" id="{C0303A46-6462-BB75-108A-D6257E6660B2}"/>
              </a:ext>
            </a:extLst>
          </p:cNvPr>
          <p:cNvSpPr/>
          <p:nvPr/>
        </p:nvSpPr>
        <p:spPr>
          <a:xfrm>
            <a:off x="493986" y="1499987"/>
            <a:ext cx="8229600" cy="1600438"/>
          </a:xfrm>
          <a:prstGeom prst="rect">
            <a:avLst/>
          </a:prstGeom>
        </p:spPr>
        <p:txBody>
          <a:bodyPr wrap="square">
            <a:spAutoFit/>
          </a:bodyPr>
          <a:lstStyle/>
          <a:p>
            <a:r>
              <a:rPr lang="en-GB" sz="1400" dirty="0">
                <a:ea typeface="Times New Roman" panose="02020603050405020304" pitchFamily="18" charset="0"/>
              </a:rPr>
              <a:t>Open 20.4 mile SPOCO Time Trial – L201R</a:t>
            </a:r>
            <a:br>
              <a:rPr lang="en-GB" sz="1400" dirty="0">
                <a:ea typeface="Times New Roman" panose="02020603050405020304" pitchFamily="18" charset="0"/>
              </a:rPr>
            </a:br>
            <a:r>
              <a:rPr lang="en-GB" sz="1400" dirty="0">
                <a:ea typeface="Times New Roman" panose="02020603050405020304" pitchFamily="18" charset="0"/>
              </a:rPr>
              <a:t>Sunday 19th March 2023</a:t>
            </a:r>
            <a:br>
              <a:rPr lang="en-GB" sz="1400" dirty="0">
                <a:ea typeface="Times New Roman" panose="02020603050405020304" pitchFamily="18" charset="0"/>
              </a:rPr>
            </a:br>
            <a:r>
              <a:rPr lang="en-GB" sz="1400" dirty="0">
                <a:ea typeface="Times New Roman" panose="02020603050405020304" pitchFamily="18" charset="0"/>
              </a:rPr>
              <a:t>Event Start Time: 10:00am, with first rider off at 10:01am.</a:t>
            </a:r>
            <a:br>
              <a:rPr lang="en-GB" sz="1400" dirty="0">
                <a:ea typeface="Times New Roman" panose="02020603050405020304" pitchFamily="18" charset="0"/>
              </a:rPr>
            </a:br>
            <a:r>
              <a:rPr lang="en-GB" sz="1400" dirty="0">
                <a:ea typeface="Times New Roman" panose="02020603050405020304" pitchFamily="18" charset="0"/>
              </a:rPr>
              <a:t>Promoted for and on behalf of Cycling Time Trials under their Rules and Regulations. </a:t>
            </a:r>
          </a:p>
          <a:p>
            <a:r>
              <a:rPr lang="en-GB" sz="1400" dirty="0">
                <a:ea typeface="Times New Roman" panose="02020603050405020304" pitchFamily="18" charset="0"/>
              </a:rPr>
              <a:t>Primary Time Keeper: Mrs Tracy Moore. </a:t>
            </a:r>
          </a:p>
          <a:p>
            <a:r>
              <a:rPr lang="en-GB" sz="1400" dirty="0">
                <a:ea typeface="Times New Roman" panose="02020603050405020304" pitchFamily="18" charset="0"/>
              </a:rPr>
              <a:t>Assistant Time Keepers: Mr Peter McClure &amp; Mr Andrew Sawyer.</a:t>
            </a:r>
            <a:br>
              <a:rPr lang="en-GB" sz="1400" dirty="0">
                <a:ea typeface="Times New Roman" panose="02020603050405020304" pitchFamily="18" charset="0"/>
              </a:rPr>
            </a:br>
            <a:r>
              <a:rPr lang="en-GB" sz="1400" dirty="0">
                <a:ea typeface="Times New Roman" panose="02020603050405020304" pitchFamily="18" charset="0"/>
              </a:rPr>
              <a:t>Event Secretary: James Hodgson.</a:t>
            </a:r>
          </a:p>
        </p:txBody>
      </p:sp>
      <p:sp>
        <p:nvSpPr>
          <p:cNvPr id="3" name="Rectangle 2">
            <a:extLst>
              <a:ext uri="{FF2B5EF4-FFF2-40B4-BE49-F238E27FC236}">
                <a16:creationId xmlns:a16="http://schemas.microsoft.com/office/drawing/2014/main" id="{360C9516-CD75-D94B-06DD-04FB87772E97}"/>
              </a:ext>
            </a:extLst>
          </p:cNvPr>
          <p:cNvSpPr/>
          <p:nvPr/>
        </p:nvSpPr>
        <p:spPr>
          <a:xfrm>
            <a:off x="3526221" y="424927"/>
            <a:ext cx="4572000" cy="307777"/>
          </a:xfrm>
          <a:prstGeom prst="rect">
            <a:avLst/>
          </a:prstGeom>
        </p:spPr>
        <p:txBody>
          <a:bodyPr>
            <a:spAutoFit/>
          </a:bodyPr>
          <a:lstStyle/>
          <a:p>
            <a:pPr algn="ctr"/>
            <a:r>
              <a:rPr lang="en-GB" sz="1400" b="1" dirty="0">
                <a:ea typeface="Times New Roman" panose="02020603050405020304" pitchFamily="18" charset="0"/>
              </a:rPr>
              <a:t>BARROW CENTRAL WHEELERS (NLTTA SPOCO</a:t>
            </a:r>
            <a:r>
              <a:rPr lang="en-GB" sz="1400" dirty="0">
                <a:ea typeface="Times New Roman" panose="02020603050405020304" pitchFamily="18" charset="0"/>
              </a:rPr>
              <a:t>) </a:t>
            </a:r>
            <a:endParaRPr lang="en-GB" sz="1400" dirty="0">
              <a:effectLst/>
              <a:ea typeface="Times New Roman" panose="02020603050405020304" pitchFamily="18" charset="0"/>
            </a:endParaRPr>
          </a:p>
        </p:txBody>
      </p:sp>
      <p:pic>
        <p:nvPicPr>
          <p:cNvPr id="1032" name="Picture 8" descr="page1image23353152">
            <a:extLst>
              <a:ext uri="{FF2B5EF4-FFF2-40B4-BE49-F238E27FC236}">
                <a16:creationId xmlns:a16="http://schemas.microsoft.com/office/drawing/2014/main" id="{08672FF5-8CB5-7856-87A3-E211C70149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414" y="5270535"/>
            <a:ext cx="5194300" cy="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page1image23354112">
            <a:extLst>
              <a:ext uri="{FF2B5EF4-FFF2-40B4-BE49-F238E27FC236}">
                <a16:creationId xmlns:a16="http://schemas.microsoft.com/office/drawing/2014/main" id="{512EEBCF-2EB2-39E7-97EB-9B5655F6D1C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086" y="5270535"/>
            <a:ext cx="1828800" cy="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page1image23351424">
            <a:extLst>
              <a:ext uri="{FF2B5EF4-FFF2-40B4-BE49-F238E27FC236}">
                <a16:creationId xmlns:a16="http://schemas.microsoft.com/office/drawing/2014/main" id="{9B6E952F-47A2-7F44-5792-943410B3FCC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30086" y="5270535"/>
            <a:ext cx="2717800" cy="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4081B206-F25D-29ED-433D-920C6AC64F7E}"/>
              </a:ext>
            </a:extLst>
          </p:cNvPr>
          <p:cNvSpPr/>
          <p:nvPr/>
        </p:nvSpPr>
        <p:spPr>
          <a:xfrm>
            <a:off x="457200" y="3430073"/>
            <a:ext cx="8229600" cy="3108543"/>
          </a:xfrm>
          <a:prstGeom prst="rect">
            <a:avLst/>
          </a:prstGeom>
        </p:spPr>
        <p:txBody>
          <a:bodyPr wrap="square">
            <a:spAutoFit/>
          </a:bodyPr>
          <a:lstStyle/>
          <a:p>
            <a:r>
              <a:rPr lang="en-GB" sz="1400" dirty="0">
                <a:ea typeface="Times New Roman" panose="02020603050405020304" pitchFamily="18" charset="0"/>
              </a:rPr>
              <a:t>Race Report:</a:t>
            </a:r>
          </a:p>
          <a:p>
            <a:endParaRPr lang="en-GB" sz="1400" dirty="0">
              <a:ea typeface="Times New Roman" panose="02020603050405020304" pitchFamily="18" charset="0"/>
            </a:endParaRPr>
          </a:p>
          <a:p>
            <a:r>
              <a:rPr lang="en-GB" sz="1400" dirty="0">
                <a:ea typeface="Times New Roman" panose="02020603050405020304" pitchFamily="18" charset="0"/>
              </a:rPr>
              <a:t>A revised course from the famous L201 Torver GP sees the removal of the ‘Broughton village section’ and improved safety of all riders by starting and finishing from the picturesque town of Broughton-in-Furness instead. Riders benefitted from a flat roll-out to the main 650ft climb of the day at around the 4 mile mark.</a:t>
            </a:r>
          </a:p>
          <a:p>
            <a:endParaRPr lang="en-GB" sz="1400" dirty="0">
              <a:ea typeface="Times New Roman" panose="02020603050405020304" pitchFamily="18" charset="0"/>
            </a:endParaRPr>
          </a:p>
          <a:p>
            <a:r>
              <a:rPr lang="en-GB" sz="1400" dirty="0">
                <a:ea typeface="Times New Roman" panose="02020603050405020304" pitchFamily="18" charset="0"/>
              </a:rPr>
              <a:t>Senior Female category was won by Christina Wiejak of Saint </a:t>
            </a:r>
            <a:r>
              <a:rPr lang="en-GB" sz="1400" dirty="0" err="1">
                <a:ea typeface="Times New Roman" panose="02020603050405020304" pitchFamily="18" charset="0"/>
              </a:rPr>
              <a:t>Piran</a:t>
            </a:r>
            <a:r>
              <a:rPr lang="en-GB" sz="1400" dirty="0">
                <a:ea typeface="Times New Roman" panose="02020603050405020304" pitchFamily="18" charset="0"/>
              </a:rPr>
              <a:t> in a time of 58:46 (4</a:t>
            </a:r>
            <a:r>
              <a:rPr lang="en-GB" sz="1400" baseline="30000" dirty="0">
                <a:ea typeface="Times New Roman" panose="02020603050405020304" pitchFamily="18" charset="0"/>
              </a:rPr>
              <a:t>th</a:t>
            </a:r>
            <a:r>
              <a:rPr lang="en-GB" sz="1400" dirty="0">
                <a:ea typeface="Times New Roman" panose="02020603050405020304" pitchFamily="18" charset="0"/>
              </a:rPr>
              <a:t> overall), with the Espoir Male category being won by Edward Quick of Barrow Central Wheelers, in a time of 57:27 (3</a:t>
            </a:r>
            <a:r>
              <a:rPr lang="en-GB" sz="1400" baseline="30000" dirty="0">
                <a:ea typeface="Times New Roman" panose="02020603050405020304" pitchFamily="18" charset="0"/>
              </a:rPr>
              <a:t>rd</a:t>
            </a:r>
            <a:r>
              <a:rPr lang="en-GB" sz="1400" dirty="0">
                <a:ea typeface="Times New Roman" panose="02020603050405020304" pitchFamily="18" charset="0"/>
              </a:rPr>
              <a:t> overall). Senior Male category was won by James Bailey of Barrow Central Wheelers, in a time of 59:07 (6</a:t>
            </a:r>
            <a:r>
              <a:rPr lang="en-GB" sz="1400" baseline="30000" dirty="0">
                <a:ea typeface="Times New Roman" panose="02020603050405020304" pitchFamily="18" charset="0"/>
              </a:rPr>
              <a:t>th</a:t>
            </a:r>
            <a:r>
              <a:rPr lang="en-GB" sz="1400" dirty="0">
                <a:ea typeface="Times New Roman" panose="02020603050405020304" pitchFamily="18" charset="0"/>
              </a:rPr>
              <a:t> overall). </a:t>
            </a:r>
          </a:p>
          <a:p>
            <a:r>
              <a:rPr lang="en-GB" sz="1400" dirty="0">
                <a:ea typeface="Times New Roman" panose="02020603050405020304" pitchFamily="18" charset="0"/>
              </a:rPr>
              <a:t>Overall course winner was Veteran Male, David Powell in a blisteringly quick time of 51:49 (1</a:t>
            </a:r>
            <a:r>
              <a:rPr lang="en-GB" sz="1400" baseline="30000" dirty="0">
                <a:ea typeface="Times New Roman" panose="02020603050405020304" pitchFamily="18" charset="0"/>
              </a:rPr>
              <a:t>st</a:t>
            </a:r>
            <a:r>
              <a:rPr lang="en-GB" sz="1400" dirty="0">
                <a:ea typeface="Times New Roman" panose="02020603050405020304" pitchFamily="18" charset="0"/>
              </a:rPr>
              <a:t> overall).</a:t>
            </a:r>
          </a:p>
          <a:p>
            <a:endParaRPr lang="en-GB" sz="1400" dirty="0">
              <a:ea typeface="Times New Roman" panose="02020603050405020304" pitchFamily="18" charset="0"/>
            </a:endParaRPr>
          </a:p>
          <a:p>
            <a:r>
              <a:rPr lang="en-GB" sz="1400" dirty="0">
                <a:ea typeface="Times New Roman" panose="02020603050405020304" pitchFamily="18" charset="0"/>
              </a:rPr>
              <a:t>Thank you to all entrants for their support shown to our club and the event hosted – see you on the 23</a:t>
            </a:r>
            <a:r>
              <a:rPr lang="en-GB" sz="1400" baseline="30000" dirty="0">
                <a:ea typeface="Times New Roman" panose="02020603050405020304" pitchFamily="18" charset="0"/>
              </a:rPr>
              <a:t>rd</a:t>
            </a:r>
            <a:r>
              <a:rPr lang="en-GB" sz="1400" dirty="0">
                <a:ea typeface="Times New Roman" panose="02020603050405020304" pitchFamily="18" charset="0"/>
              </a:rPr>
              <a:t> of April for our ‘Coast Road 21’ – L212.</a:t>
            </a:r>
          </a:p>
          <a:p>
            <a:r>
              <a:rPr lang="en-GB" sz="1400" dirty="0">
                <a:ea typeface="Times New Roman" panose="02020603050405020304" pitchFamily="18" charset="0"/>
              </a:rPr>
              <a:t>James Hodgson – Barrow Central Wheelers Chairman.</a:t>
            </a:r>
          </a:p>
        </p:txBody>
      </p:sp>
    </p:spTree>
    <p:extLst>
      <p:ext uri="{BB962C8B-B14F-4D97-AF65-F5344CB8AC3E}">
        <p14:creationId xmlns:p14="http://schemas.microsoft.com/office/powerpoint/2010/main" val="114238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a:extLst>
              <a:ext uri="{FF2B5EF4-FFF2-40B4-BE49-F238E27FC236}">
                <a16:creationId xmlns:a16="http://schemas.microsoft.com/office/drawing/2014/main" id="{A733D7A3-A216-1741-A8D7-0C4BFF65EF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944" y="115613"/>
            <a:ext cx="2581839" cy="1264961"/>
          </a:xfrm>
          <a:prstGeom prst="rect">
            <a:avLst/>
          </a:prstGeom>
        </p:spPr>
      </p:pic>
      <p:graphicFrame>
        <p:nvGraphicFramePr>
          <p:cNvPr id="2" name="Table 2">
            <a:extLst>
              <a:ext uri="{FF2B5EF4-FFF2-40B4-BE49-F238E27FC236}">
                <a16:creationId xmlns:a16="http://schemas.microsoft.com/office/drawing/2014/main" id="{7D666847-F097-5379-1273-D9500A0F1BE7}"/>
              </a:ext>
            </a:extLst>
          </p:cNvPr>
          <p:cNvGraphicFramePr>
            <a:graphicFrameLocks noGrp="1"/>
          </p:cNvGraphicFramePr>
          <p:nvPr>
            <p:extLst>
              <p:ext uri="{D42A27DB-BD31-4B8C-83A1-F6EECF244321}">
                <p14:modId xmlns:p14="http://schemas.microsoft.com/office/powerpoint/2010/main" val="451334385"/>
              </p:ext>
            </p:extLst>
          </p:nvPr>
        </p:nvGraphicFramePr>
        <p:xfrm>
          <a:off x="1210236" y="1520342"/>
          <a:ext cx="7091083" cy="1802255"/>
        </p:xfrm>
        <a:graphic>
          <a:graphicData uri="http://schemas.openxmlformats.org/drawingml/2006/table">
            <a:tbl>
              <a:tblPr firstRow="1" bandRow="1">
                <a:tableStyleId>{5C22544A-7EE6-4342-B048-85BDC9FD1C3A}</a:tableStyleId>
              </a:tblPr>
              <a:tblGrid>
                <a:gridCol w="1757082">
                  <a:extLst>
                    <a:ext uri="{9D8B030D-6E8A-4147-A177-3AD203B41FA5}">
                      <a16:colId xmlns:a16="http://schemas.microsoft.com/office/drawing/2014/main" val="2505309395"/>
                    </a:ext>
                  </a:extLst>
                </a:gridCol>
                <a:gridCol w="1067437">
                  <a:extLst>
                    <a:ext uri="{9D8B030D-6E8A-4147-A177-3AD203B41FA5}">
                      <a16:colId xmlns:a16="http://schemas.microsoft.com/office/drawing/2014/main" val="1542021409"/>
                    </a:ext>
                  </a:extLst>
                </a:gridCol>
                <a:gridCol w="1422188">
                  <a:extLst>
                    <a:ext uri="{9D8B030D-6E8A-4147-A177-3AD203B41FA5}">
                      <a16:colId xmlns:a16="http://schemas.microsoft.com/office/drawing/2014/main" val="1814230745"/>
                    </a:ext>
                  </a:extLst>
                </a:gridCol>
                <a:gridCol w="1401057">
                  <a:extLst>
                    <a:ext uri="{9D8B030D-6E8A-4147-A177-3AD203B41FA5}">
                      <a16:colId xmlns:a16="http://schemas.microsoft.com/office/drawing/2014/main" val="1782801001"/>
                    </a:ext>
                  </a:extLst>
                </a:gridCol>
                <a:gridCol w="1443319">
                  <a:extLst>
                    <a:ext uri="{9D8B030D-6E8A-4147-A177-3AD203B41FA5}">
                      <a16:colId xmlns:a16="http://schemas.microsoft.com/office/drawing/2014/main" val="4043737902"/>
                    </a:ext>
                  </a:extLst>
                </a:gridCol>
              </a:tblGrid>
              <a:tr h="583055">
                <a:tc>
                  <a:txBody>
                    <a:bodyPr/>
                    <a:lstStyle/>
                    <a:p>
                      <a:r>
                        <a:rPr lang="en-US" dirty="0"/>
                        <a:t>Category</a:t>
                      </a:r>
                    </a:p>
                  </a:txBody>
                  <a:tcPr/>
                </a:tc>
                <a:tc>
                  <a:txBody>
                    <a:bodyPr/>
                    <a:lstStyle/>
                    <a:p>
                      <a:r>
                        <a:rPr lang="en-US" dirty="0"/>
                        <a:t>No of Riders</a:t>
                      </a:r>
                    </a:p>
                  </a:txBody>
                  <a:tcPr/>
                </a:tc>
                <a:tc>
                  <a:txBody>
                    <a:bodyPr/>
                    <a:lstStyle/>
                    <a:p>
                      <a:r>
                        <a:rPr lang="en-US" dirty="0"/>
                        <a:t>1</a:t>
                      </a:r>
                      <a:r>
                        <a:rPr lang="en-US" baseline="30000" dirty="0"/>
                        <a:t>st</a:t>
                      </a:r>
                      <a:r>
                        <a:rPr lang="en-US" dirty="0"/>
                        <a:t> Place</a:t>
                      </a:r>
                    </a:p>
                    <a:p>
                      <a:r>
                        <a:rPr lang="en-US" dirty="0"/>
                        <a:t>(£10)</a:t>
                      </a:r>
                    </a:p>
                  </a:txBody>
                  <a:tcPr/>
                </a:tc>
                <a:tc>
                  <a:txBody>
                    <a:bodyPr/>
                    <a:lstStyle/>
                    <a:p>
                      <a:r>
                        <a:rPr lang="en-US" dirty="0"/>
                        <a:t>2</a:t>
                      </a:r>
                      <a:r>
                        <a:rPr lang="en-US" baseline="30000" dirty="0"/>
                        <a:t>nd</a:t>
                      </a:r>
                      <a:r>
                        <a:rPr lang="en-US" dirty="0"/>
                        <a:t> Place</a:t>
                      </a:r>
                    </a:p>
                  </a:txBody>
                  <a:tcPr/>
                </a:tc>
                <a:tc>
                  <a:txBody>
                    <a:bodyPr/>
                    <a:lstStyle/>
                    <a:p>
                      <a:r>
                        <a:rPr lang="en-US" dirty="0"/>
                        <a:t>3</a:t>
                      </a:r>
                      <a:r>
                        <a:rPr lang="en-US" baseline="30000" dirty="0"/>
                        <a:t>rd</a:t>
                      </a:r>
                      <a:r>
                        <a:rPr lang="en-US" dirty="0"/>
                        <a:t> Place</a:t>
                      </a:r>
                    </a:p>
                  </a:txBody>
                  <a:tcPr/>
                </a:tc>
                <a:extLst>
                  <a:ext uri="{0D108BD9-81ED-4DB2-BD59-A6C34878D82A}">
                    <a16:rowId xmlns:a16="http://schemas.microsoft.com/office/drawing/2014/main" val="2738577371"/>
                  </a:ext>
                </a:extLst>
              </a:tr>
              <a:tr h="333174">
                <a:tc>
                  <a:txBody>
                    <a:bodyPr/>
                    <a:lstStyle/>
                    <a:p>
                      <a:r>
                        <a:rPr lang="en-US" dirty="0"/>
                        <a:t>Senior Female</a:t>
                      </a:r>
                    </a:p>
                  </a:txBody>
                  <a:tcPr/>
                </a:tc>
                <a:tc>
                  <a:txBody>
                    <a:bodyPr/>
                    <a:lstStyle/>
                    <a:p>
                      <a:r>
                        <a:rPr lang="en-US" dirty="0"/>
                        <a:t>1</a:t>
                      </a:r>
                    </a:p>
                  </a:txBody>
                  <a:tcPr/>
                </a:tc>
                <a:tc>
                  <a:txBody>
                    <a:bodyPr/>
                    <a:lstStyle/>
                    <a:p>
                      <a:r>
                        <a:rPr lang="en-US" sz="1600" dirty="0"/>
                        <a:t>Christina Wiejak</a:t>
                      </a:r>
                    </a:p>
                  </a:txBody>
                  <a:tcPr/>
                </a:tc>
                <a:tc>
                  <a:txBody>
                    <a:bodyPr/>
                    <a:lstStyle/>
                    <a:p>
                      <a:pPr algn="l"/>
                      <a:r>
                        <a:rPr lang="en-US" dirty="0"/>
                        <a:t>N/A</a:t>
                      </a:r>
                    </a:p>
                  </a:txBody>
                  <a:tcPr/>
                </a:tc>
                <a:tc>
                  <a:txBody>
                    <a:bodyPr/>
                    <a:lstStyle/>
                    <a:p>
                      <a:pPr algn="l"/>
                      <a:r>
                        <a:rPr lang="en-US" dirty="0"/>
                        <a:t>N/A</a:t>
                      </a:r>
                    </a:p>
                  </a:txBody>
                  <a:tcPr/>
                </a:tc>
                <a:extLst>
                  <a:ext uri="{0D108BD9-81ED-4DB2-BD59-A6C34878D82A}">
                    <a16:rowId xmlns:a16="http://schemas.microsoft.com/office/drawing/2014/main" val="3657791191"/>
                  </a:ext>
                </a:extLst>
              </a:tr>
              <a:tr h="583055">
                <a:tc>
                  <a:txBody>
                    <a:bodyPr/>
                    <a:lstStyle/>
                    <a:p>
                      <a:r>
                        <a:rPr lang="en-US" dirty="0"/>
                        <a:t>Veteran Female</a:t>
                      </a:r>
                    </a:p>
                  </a:txBody>
                  <a:tcPr/>
                </a:tc>
                <a:tc>
                  <a:txBody>
                    <a:bodyPr/>
                    <a:lstStyle/>
                    <a:p>
                      <a:r>
                        <a:rPr lang="en-US" dirty="0"/>
                        <a:t>1</a:t>
                      </a:r>
                    </a:p>
                  </a:txBody>
                  <a:tcPr/>
                </a:tc>
                <a:tc>
                  <a:txBody>
                    <a:bodyPr/>
                    <a:lstStyle/>
                    <a:p>
                      <a:r>
                        <a:rPr lang="en-US" dirty="0"/>
                        <a:t>DNS (A)</a:t>
                      </a:r>
                    </a:p>
                  </a:txBody>
                  <a:tcPr/>
                </a:tc>
                <a:tc>
                  <a:txBody>
                    <a:bodyPr/>
                    <a:lstStyle/>
                    <a:p>
                      <a:pPr algn="l"/>
                      <a:r>
                        <a:rPr lang="en-US" dirty="0"/>
                        <a:t>N/A</a:t>
                      </a:r>
                    </a:p>
                  </a:txBody>
                  <a:tcPr/>
                </a:tc>
                <a:tc>
                  <a:txBody>
                    <a:bodyPr/>
                    <a:lstStyle/>
                    <a:p>
                      <a:pPr algn="l"/>
                      <a:r>
                        <a:rPr lang="en-US" dirty="0"/>
                        <a:t>N/A</a:t>
                      </a:r>
                    </a:p>
                  </a:txBody>
                  <a:tcPr/>
                </a:tc>
                <a:extLst>
                  <a:ext uri="{0D108BD9-81ED-4DB2-BD59-A6C34878D82A}">
                    <a16:rowId xmlns:a16="http://schemas.microsoft.com/office/drawing/2014/main" val="3461518875"/>
                  </a:ext>
                </a:extLst>
              </a:tr>
            </a:tbl>
          </a:graphicData>
        </a:graphic>
      </p:graphicFrame>
      <p:sp>
        <p:nvSpPr>
          <p:cNvPr id="36" name="Rectangle 35">
            <a:extLst>
              <a:ext uri="{FF2B5EF4-FFF2-40B4-BE49-F238E27FC236}">
                <a16:creationId xmlns:a16="http://schemas.microsoft.com/office/drawing/2014/main" id="{55C9C1C9-F1A6-F336-A673-3072BBCB44D5}"/>
              </a:ext>
            </a:extLst>
          </p:cNvPr>
          <p:cNvSpPr/>
          <p:nvPr/>
        </p:nvSpPr>
        <p:spPr>
          <a:xfrm>
            <a:off x="2825119" y="594204"/>
            <a:ext cx="4848669" cy="769441"/>
          </a:xfrm>
          <a:prstGeom prst="rect">
            <a:avLst/>
          </a:prstGeom>
        </p:spPr>
        <p:txBody>
          <a:bodyPr wrap="square">
            <a:spAutoFit/>
          </a:bodyPr>
          <a:lstStyle/>
          <a:p>
            <a:pPr algn="ctr"/>
            <a:r>
              <a:rPr lang="en-GB" sz="1600" b="1" u="sng" dirty="0">
                <a:effectLst/>
                <a:ea typeface="Times New Roman" panose="02020603050405020304" pitchFamily="18" charset="0"/>
              </a:rPr>
              <a:t>Prize Money:</a:t>
            </a:r>
          </a:p>
          <a:p>
            <a:pPr algn="ctr"/>
            <a:r>
              <a:rPr lang="en-GB" sz="1400" b="1" dirty="0">
                <a:ea typeface="Times New Roman" panose="02020603050405020304" pitchFamily="18" charset="0"/>
              </a:rPr>
              <a:t>Please contact James Hodgson, Barrow Central Wheelers Chairman at: </a:t>
            </a:r>
            <a:r>
              <a:rPr lang="en-GB" sz="1400" b="1" dirty="0">
                <a:ea typeface="Times New Roman" panose="02020603050405020304" pitchFamily="18" charset="0"/>
                <a:hlinkClick r:id="rId3"/>
              </a:rPr>
              <a:t>montythecat98@gmail.com</a:t>
            </a:r>
            <a:r>
              <a:rPr lang="en-GB" sz="1400" b="1" dirty="0">
                <a:ea typeface="Times New Roman" panose="02020603050405020304" pitchFamily="18" charset="0"/>
              </a:rPr>
              <a:t> to claim winnings.</a:t>
            </a:r>
            <a:endParaRPr lang="en-GB" sz="1400" dirty="0">
              <a:effectLst/>
              <a:ea typeface="Times New Roman" panose="02020603050405020304" pitchFamily="18" charset="0"/>
            </a:endParaRPr>
          </a:p>
        </p:txBody>
      </p:sp>
      <p:graphicFrame>
        <p:nvGraphicFramePr>
          <p:cNvPr id="7" name="Table 2">
            <a:extLst>
              <a:ext uri="{FF2B5EF4-FFF2-40B4-BE49-F238E27FC236}">
                <a16:creationId xmlns:a16="http://schemas.microsoft.com/office/drawing/2014/main" id="{E79ECCBD-7329-27CF-A597-1125E9A129AA}"/>
              </a:ext>
            </a:extLst>
          </p:cNvPr>
          <p:cNvGraphicFramePr>
            <a:graphicFrameLocks noGrp="1"/>
          </p:cNvGraphicFramePr>
          <p:nvPr>
            <p:extLst>
              <p:ext uri="{D42A27DB-BD31-4B8C-83A1-F6EECF244321}">
                <p14:modId xmlns:p14="http://schemas.microsoft.com/office/powerpoint/2010/main" val="396777289"/>
              </p:ext>
            </p:extLst>
          </p:nvPr>
        </p:nvGraphicFramePr>
        <p:xfrm>
          <a:off x="1211472" y="3578792"/>
          <a:ext cx="7089846" cy="1950720"/>
        </p:xfrm>
        <a:graphic>
          <a:graphicData uri="http://schemas.openxmlformats.org/drawingml/2006/table">
            <a:tbl>
              <a:tblPr firstRow="1" bandRow="1">
                <a:tableStyleId>{5C22544A-7EE6-4342-B048-85BDC9FD1C3A}</a:tableStyleId>
              </a:tblPr>
              <a:tblGrid>
                <a:gridCol w="1755846">
                  <a:extLst>
                    <a:ext uri="{9D8B030D-6E8A-4147-A177-3AD203B41FA5}">
                      <a16:colId xmlns:a16="http://schemas.microsoft.com/office/drawing/2014/main" val="2505309395"/>
                    </a:ext>
                  </a:extLst>
                </a:gridCol>
                <a:gridCol w="1070764">
                  <a:extLst>
                    <a:ext uri="{9D8B030D-6E8A-4147-A177-3AD203B41FA5}">
                      <a16:colId xmlns:a16="http://schemas.microsoft.com/office/drawing/2014/main" val="1542021409"/>
                    </a:ext>
                  </a:extLst>
                </a:gridCol>
                <a:gridCol w="1419356">
                  <a:extLst>
                    <a:ext uri="{9D8B030D-6E8A-4147-A177-3AD203B41FA5}">
                      <a16:colId xmlns:a16="http://schemas.microsoft.com/office/drawing/2014/main" val="1814230745"/>
                    </a:ext>
                  </a:extLst>
                </a:gridCol>
                <a:gridCol w="1421940">
                  <a:extLst>
                    <a:ext uri="{9D8B030D-6E8A-4147-A177-3AD203B41FA5}">
                      <a16:colId xmlns:a16="http://schemas.microsoft.com/office/drawing/2014/main" val="1782801001"/>
                    </a:ext>
                  </a:extLst>
                </a:gridCol>
                <a:gridCol w="1421940">
                  <a:extLst>
                    <a:ext uri="{9D8B030D-6E8A-4147-A177-3AD203B41FA5}">
                      <a16:colId xmlns:a16="http://schemas.microsoft.com/office/drawing/2014/main" val="4043737902"/>
                    </a:ext>
                  </a:extLst>
                </a:gridCol>
              </a:tblGrid>
              <a:tr h="606392">
                <a:tc>
                  <a:txBody>
                    <a:bodyPr/>
                    <a:lstStyle/>
                    <a:p>
                      <a:r>
                        <a:rPr lang="en-US" dirty="0"/>
                        <a:t>Category</a:t>
                      </a:r>
                    </a:p>
                  </a:txBody>
                  <a:tcPr/>
                </a:tc>
                <a:tc>
                  <a:txBody>
                    <a:bodyPr/>
                    <a:lstStyle/>
                    <a:p>
                      <a:r>
                        <a:rPr lang="en-US" dirty="0"/>
                        <a:t>No of Riders</a:t>
                      </a:r>
                    </a:p>
                  </a:txBody>
                  <a:tcPr/>
                </a:tc>
                <a:tc>
                  <a:txBody>
                    <a:bodyPr/>
                    <a:lstStyle/>
                    <a:p>
                      <a:r>
                        <a:rPr lang="en-US" dirty="0"/>
                        <a:t>1</a:t>
                      </a:r>
                      <a:r>
                        <a:rPr lang="en-US" baseline="30000" dirty="0"/>
                        <a:t>st</a:t>
                      </a:r>
                      <a:r>
                        <a:rPr lang="en-US" dirty="0"/>
                        <a:t> Place</a:t>
                      </a:r>
                    </a:p>
                    <a:p>
                      <a:r>
                        <a:rPr lang="en-US" dirty="0"/>
                        <a:t>(£10)</a:t>
                      </a:r>
                    </a:p>
                  </a:txBody>
                  <a:tcPr/>
                </a:tc>
                <a:tc>
                  <a:txBody>
                    <a:bodyPr/>
                    <a:lstStyle/>
                    <a:p>
                      <a:r>
                        <a:rPr lang="en-US" dirty="0"/>
                        <a:t>2</a:t>
                      </a:r>
                      <a:r>
                        <a:rPr lang="en-US" baseline="30000" dirty="0"/>
                        <a:t>nd</a:t>
                      </a:r>
                      <a:r>
                        <a:rPr lang="en-US" dirty="0"/>
                        <a:t> Place</a:t>
                      </a:r>
                    </a:p>
                    <a:p>
                      <a:r>
                        <a:rPr lang="en-US" dirty="0"/>
                        <a:t>(£5)</a:t>
                      </a:r>
                    </a:p>
                  </a:txBody>
                  <a:tcPr/>
                </a:tc>
                <a:tc>
                  <a:txBody>
                    <a:bodyPr/>
                    <a:lstStyle/>
                    <a:p>
                      <a:r>
                        <a:rPr lang="en-US" dirty="0"/>
                        <a:t>3</a:t>
                      </a:r>
                      <a:r>
                        <a:rPr lang="en-US" baseline="30000" dirty="0"/>
                        <a:t>rd</a:t>
                      </a:r>
                      <a:r>
                        <a:rPr lang="en-US" dirty="0"/>
                        <a:t> Place</a:t>
                      </a:r>
                    </a:p>
                    <a:p>
                      <a:r>
                        <a:rPr lang="en-US" dirty="0"/>
                        <a:t>(£5)</a:t>
                      </a:r>
                    </a:p>
                  </a:txBody>
                  <a:tcPr/>
                </a:tc>
                <a:extLst>
                  <a:ext uri="{0D108BD9-81ED-4DB2-BD59-A6C34878D82A}">
                    <a16:rowId xmlns:a16="http://schemas.microsoft.com/office/drawing/2014/main" val="2738577371"/>
                  </a:ext>
                </a:extLst>
              </a:tr>
              <a:tr h="351322">
                <a:tc>
                  <a:txBody>
                    <a:bodyPr/>
                    <a:lstStyle/>
                    <a:p>
                      <a:r>
                        <a:rPr lang="en-US" dirty="0"/>
                        <a:t>Espoir Male</a:t>
                      </a:r>
                    </a:p>
                  </a:txBody>
                  <a:tcPr/>
                </a:tc>
                <a:tc>
                  <a:txBody>
                    <a:bodyPr/>
                    <a:lstStyle/>
                    <a:p>
                      <a:r>
                        <a:rPr lang="en-US" dirty="0"/>
                        <a:t>1</a:t>
                      </a:r>
                    </a:p>
                  </a:txBody>
                  <a:tcPr/>
                </a:tc>
                <a:tc>
                  <a:txBody>
                    <a:bodyPr/>
                    <a:lstStyle/>
                    <a:p>
                      <a:r>
                        <a:rPr lang="en-US" sz="1600" dirty="0"/>
                        <a:t>Edward Quick</a:t>
                      </a:r>
                    </a:p>
                  </a:txBody>
                  <a:tcPr/>
                </a:tc>
                <a:tc>
                  <a:txBody>
                    <a:bodyPr/>
                    <a:lstStyle/>
                    <a:p>
                      <a:pPr algn="l"/>
                      <a:r>
                        <a:rPr lang="en-US" dirty="0"/>
                        <a:t>N/A</a:t>
                      </a:r>
                    </a:p>
                  </a:txBody>
                  <a:tcPr/>
                </a:tc>
                <a:tc>
                  <a:txBody>
                    <a:bodyPr/>
                    <a:lstStyle/>
                    <a:p>
                      <a:pPr algn="l"/>
                      <a:r>
                        <a:rPr lang="en-US" dirty="0"/>
                        <a:t>N/A</a:t>
                      </a:r>
                    </a:p>
                  </a:txBody>
                  <a:tcPr/>
                </a:tc>
                <a:extLst>
                  <a:ext uri="{0D108BD9-81ED-4DB2-BD59-A6C34878D82A}">
                    <a16:rowId xmlns:a16="http://schemas.microsoft.com/office/drawing/2014/main" val="3657791191"/>
                  </a:ext>
                </a:extLst>
              </a:tr>
              <a:tr h="351322">
                <a:tc>
                  <a:txBody>
                    <a:bodyPr/>
                    <a:lstStyle/>
                    <a:p>
                      <a:r>
                        <a:rPr lang="en-US" dirty="0"/>
                        <a:t>Senior Male</a:t>
                      </a:r>
                    </a:p>
                  </a:txBody>
                  <a:tcPr/>
                </a:tc>
                <a:tc>
                  <a:txBody>
                    <a:bodyPr/>
                    <a:lstStyle/>
                    <a:p>
                      <a:r>
                        <a:rPr lang="en-US" dirty="0"/>
                        <a:t>2</a:t>
                      </a:r>
                    </a:p>
                  </a:txBody>
                  <a:tcPr/>
                </a:tc>
                <a:tc>
                  <a:txBody>
                    <a:bodyPr/>
                    <a:lstStyle/>
                    <a:p>
                      <a:r>
                        <a:rPr lang="en-US" sz="1600" dirty="0"/>
                        <a:t>James Bailey</a:t>
                      </a:r>
                    </a:p>
                  </a:txBody>
                  <a:tcPr/>
                </a:tc>
                <a:tc>
                  <a:txBody>
                    <a:bodyPr/>
                    <a:lstStyle/>
                    <a:p>
                      <a:pPr algn="l"/>
                      <a:r>
                        <a:rPr lang="en-US" sz="1600" dirty="0"/>
                        <a:t>Tom Griffiths</a:t>
                      </a:r>
                    </a:p>
                  </a:txBody>
                  <a:tcPr/>
                </a:tc>
                <a:tc>
                  <a:txBody>
                    <a:bodyPr/>
                    <a:lstStyle/>
                    <a:p>
                      <a:pPr algn="l"/>
                      <a:r>
                        <a:rPr lang="en-US" dirty="0"/>
                        <a:t>N/A</a:t>
                      </a:r>
                    </a:p>
                  </a:txBody>
                  <a:tcPr/>
                </a:tc>
                <a:extLst>
                  <a:ext uri="{0D108BD9-81ED-4DB2-BD59-A6C34878D82A}">
                    <a16:rowId xmlns:a16="http://schemas.microsoft.com/office/drawing/2014/main" val="3461518875"/>
                  </a:ext>
                </a:extLst>
              </a:tr>
              <a:tr h="351322">
                <a:tc>
                  <a:txBody>
                    <a:bodyPr/>
                    <a:lstStyle/>
                    <a:p>
                      <a:r>
                        <a:rPr lang="en-US" dirty="0"/>
                        <a:t>Veteran Male</a:t>
                      </a:r>
                    </a:p>
                  </a:txBody>
                  <a:tcPr/>
                </a:tc>
                <a:tc>
                  <a:txBody>
                    <a:bodyPr/>
                    <a:lstStyle/>
                    <a:p>
                      <a:r>
                        <a:rPr lang="en-US" dirty="0"/>
                        <a:t>12</a:t>
                      </a:r>
                    </a:p>
                  </a:txBody>
                  <a:tcPr/>
                </a:tc>
                <a:tc>
                  <a:txBody>
                    <a:bodyPr/>
                    <a:lstStyle/>
                    <a:p>
                      <a:r>
                        <a:rPr lang="en-US" sz="1600" dirty="0"/>
                        <a:t>David Powell</a:t>
                      </a:r>
                    </a:p>
                  </a:txBody>
                  <a:tcPr/>
                </a:tc>
                <a:tc>
                  <a:txBody>
                    <a:bodyPr/>
                    <a:lstStyle/>
                    <a:p>
                      <a:pPr algn="l"/>
                      <a:r>
                        <a:rPr lang="en-US" sz="1600" dirty="0"/>
                        <a:t>Richard Morgan</a:t>
                      </a:r>
                    </a:p>
                  </a:txBody>
                  <a:tcPr/>
                </a:tc>
                <a:tc>
                  <a:txBody>
                    <a:bodyPr/>
                    <a:lstStyle/>
                    <a:p>
                      <a:pPr algn="l"/>
                      <a:r>
                        <a:rPr lang="en-US" sz="1600" dirty="0"/>
                        <a:t>John O’Callaghan</a:t>
                      </a:r>
                    </a:p>
                  </a:txBody>
                  <a:tcPr/>
                </a:tc>
                <a:extLst>
                  <a:ext uri="{0D108BD9-81ED-4DB2-BD59-A6C34878D82A}">
                    <a16:rowId xmlns:a16="http://schemas.microsoft.com/office/drawing/2014/main" val="1972948494"/>
                  </a:ext>
                </a:extLst>
              </a:tr>
            </a:tbl>
          </a:graphicData>
        </a:graphic>
      </p:graphicFrame>
    </p:spTree>
    <p:extLst>
      <p:ext uri="{BB962C8B-B14F-4D97-AF65-F5344CB8AC3E}">
        <p14:creationId xmlns:p14="http://schemas.microsoft.com/office/powerpoint/2010/main" val="12976281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3087</TotalTime>
  <Words>375</Words>
  <Application>Microsoft Office PowerPoint</Application>
  <PresentationFormat>On-screen Show (4:3)</PresentationFormat>
  <Paragraphs>54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Bell</dc:creator>
  <cp:lastModifiedBy>james hodgson</cp:lastModifiedBy>
  <cp:revision>22</cp:revision>
  <dcterms:created xsi:type="dcterms:W3CDTF">2022-03-15T17:27:11Z</dcterms:created>
  <dcterms:modified xsi:type="dcterms:W3CDTF">2023-03-19T18:17:20Z</dcterms:modified>
</cp:coreProperties>
</file>